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56" r:id="rId3"/>
    <p:sldId id="265" r:id="rId4"/>
    <p:sldId id="281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63" r:id="rId14"/>
    <p:sldId id="274" r:id="rId15"/>
    <p:sldId id="264" r:id="rId16"/>
    <p:sldId id="275" r:id="rId17"/>
    <p:sldId id="276" r:id="rId18"/>
    <p:sldId id="260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2DCB2-65A9-4782-A037-EFE289CA7E4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B4A14-95F9-40C1-82B6-BBB2AB1322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5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B4A14-95F9-40C1-82B6-BBB2AB1322C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6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0D19B-115E-48E5-B608-3C0E09961C7A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9981-8795-41FB-86CB-02D499E9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96752"/>
            <a:ext cx="8640960" cy="2376264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КОРРУПЦИЯ 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</a:rPr>
              <a:t>И ЕЕ ОБЩАЯ ХАРАКТЕРИСТИКА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67" y="3573016"/>
            <a:ext cx="4667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0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4510"/>
            <a:ext cx="8640960" cy="15983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Области деятельности, наиболее подверженные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7061" y="2348880"/>
            <a:ext cx="5455420" cy="34892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ru-RU" sz="9600" dirty="0"/>
              <a:t>государственные закупки; </a:t>
            </a:r>
          </a:p>
          <a:p>
            <a:r>
              <a:rPr lang="ru-RU" sz="9600" dirty="0"/>
              <a:t>операции с земельными участками, сбор налогов; </a:t>
            </a:r>
          </a:p>
          <a:p>
            <a:r>
              <a:rPr lang="ru-RU" sz="9600" dirty="0"/>
              <a:t>назначение на ответственные посты в органах государственной власти; </a:t>
            </a:r>
          </a:p>
          <a:p>
            <a:r>
              <a:rPr lang="ru-RU" sz="9600" dirty="0"/>
              <a:t>местное самоуправление. </a:t>
            </a:r>
            <a:endParaRPr lang="ru-RU" sz="7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04952"/>
            <a:ext cx="299262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9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4510"/>
            <a:ext cx="8640960" cy="80621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Сферы деятельности, в наибольшей степени подверженные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8772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/>
              <a:t>•	Лицензирование и регистрация предпринимательской (в том числе банковской) деятельности</a:t>
            </a:r>
          </a:p>
          <a:p>
            <a:pPr marL="0" indent="0">
              <a:buNone/>
            </a:pPr>
            <a:r>
              <a:rPr lang="ru-RU" sz="9600" dirty="0"/>
              <a:t>•	Контроль над правильностью уплаты налогов</a:t>
            </a:r>
          </a:p>
          <a:p>
            <a:pPr marL="0" indent="0">
              <a:buNone/>
            </a:pPr>
            <a:r>
              <a:rPr lang="ru-RU" sz="9600" dirty="0"/>
              <a:t>•	Выдача разрешений на проведение банковских операций с бюджетными средствами федерального, регионального и местного уровней</a:t>
            </a:r>
          </a:p>
          <a:p>
            <a:pPr marL="0" indent="0">
              <a:buNone/>
            </a:pPr>
            <a:r>
              <a:rPr lang="ru-RU" sz="9600" dirty="0"/>
              <a:t>•	Получение кредитов в негосударственных банках и государственных целевых кредитов</a:t>
            </a:r>
          </a:p>
          <a:p>
            <a:pPr marL="0" indent="0">
              <a:buNone/>
            </a:pPr>
            <a:r>
              <a:rPr lang="ru-RU" sz="9600" dirty="0"/>
              <a:t>•	Таможенное оформление импортируемых товаров</a:t>
            </a:r>
          </a:p>
          <a:p>
            <a:pPr marL="0" indent="0">
              <a:buNone/>
            </a:pPr>
            <a:r>
              <a:rPr lang="ru-RU" sz="9600" dirty="0"/>
              <a:t>•	Получение экспортных квот</a:t>
            </a:r>
          </a:p>
          <a:p>
            <a:pPr marL="0" indent="0">
              <a:buNone/>
            </a:pPr>
            <a:r>
              <a:rPr lang="ru-RU" sz="9600" dirty="0"/>
              <a:t>•	Строительство и ремонт за счёт бюджетных средств</a:t>
            </a:r>
          </a:p>
          <a:p>
            <a:pPr marL="0" indent="0">
              <a:buNone/>
            </a:pPr>
            <a:r>
              <a:rPr lang="ru-RU" sz="9600" dirty="0"/>
              <a:t>•	Нотариальное удостоверение сделок</a:t>
            </a:r>
          </a:p>
          <a:p>
            <a:pPr marL="0" indent="0">
              <a:buNone/>
            </a:pPr>
            <a:r>
              <a:rPr lang="ru-RU" sz="9600" dirty="0"/>
              <a:t>•	Возбуждение и прекращение уголовных дел, а также направление их на дополнительное расследование</a:t>
            </a:r>
          </a:p>
          <a:p>
            <a:pPr marL="0" indent="0">
              <a:buNone/>
            </a:pPr>
            <a:r>
              <a:rPr lang="ru-RU" sz="9600" dirty="0"/>
              <a:t>•	Надзор за соблюдением правил охоты и рыболовства</a:t>
            </a:r>
          </a:p>
          <a:p>
            <a:pPr marL="0" indent="0">
              <a:buNone/>
            </a:pPr>
            <a:r>
              <a:rPr lang="ru-RU" sz="9600" dirty="0"/>
              <a:t>•	Контроль над соблюдением правил безопасности движения</a:t>
            </a:r>
          </a:p>
          <a:p>
            <a:pPr marL="0" indent="0">
              <a:buNone/>
            </a:pP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58913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4510"/>
            <a:ext cx="8640960" cy="80621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Сферы деятельности, в наибольшей степени подверженные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980728"/>
            <a:ext cx="8496944" cy="54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/>
              <a:t>•	Приём экзаменов на получение права вождения автомобиля и выдача водительских удостоверений</a:t>
            </a:r>
          </a:p>
          <a:p>
            <a:pPr marL="0" indent="0">
              <a:buNone/>
            </a:pPr>
            <a:r>
              <a:rPr lang="ru-RU" sz="9600" dirty="0"/>
              <a:t>•	Поступление в престижные государственные высшие учебные заведения</a:t>
            </a:r>
          </a:p>
          <a:p>
            <a:pPr marL="0" indent="0">
              <a:buNone/>
            </a:pPr>
            <a:r>
              <a:rPr lang="ru-RU" sz="9600" dirty="0"/>
              <a:t>•	Поступление в специализированные муниципальные общеобразовательные школы</a:t>
            </a:r>
          </a:p>
          <a:p>
            <a:pPr marL="0" indent="0">
              <a:buNone/>
            </a:pPr>
            <a:r>
              <a:rPr lang="ru-RU" sz="9600" dirty="0"/>
              <a:t>•	Приём в специализированные муниципальные дошкольные воспитательные учреждения</a:t>
            </a:r>
          </a:p>
          <a:p>
            <a:pPr marL="0" indent="0">
              <a:buNone/>
            </a:pPr>
            <a:r>
              <a:rPr lang="ru-RU" sz="9600" dirty="0"/>
              <a:t>•	Назначение на высокооплачиваемые должности, либо позволяющие иметь значительный незаконный доход должности в государственных и муниципальных учреждениях (учреждения Центрального Банка России, таможенные органы, инспекции Министерства РФ по налогам и сборам, органы государственной инспекции по обеспечению безопасности дорожного движения)</a:t>
            </a:r>
          </a:p>
        </p:txBody>
      </p:sp>
    </p:spTree>
    <p:extLst>
      <p:ext uri="{BB962C8B-B14F-4D97-AF65-F5344CB8AC3E}">
        <p14:creationId xmlns:p14="http://schemas.microsoft.com/office/powerpoint/2010/main" val="252546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36022"/>
            <a:ext cx="8856984" cy="3169042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Вопрос 2.	Понятие и признаки коррупции как социального и юридического явления. Основные факторы коррупции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56" y="4034985"/>
            <a:ext cx="446449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1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416824" cy="9807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Проявления коррупции по Конвенции ООН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подкуп национальных публичных должностных лиц;</a:t>
            </a:r>
          </a:p>
          <a:p>
            <a:r>
              <a:rPr lang="ru-RU" dirty="0"/>
              <a:t>подкуп иностранных публичных должностных лиц и должностных лиц публичных международных организаций;</a:t>
            </a:r>
          </a:p>
          <a:p>
            <a:r>
              <a:rPr lang="ru-RU" dirty="0"/>
              <a:t>хищение, неправомерное присвоение или иное нецелевое использование имущества публичным должностным лицом;</a:t>
            </a:r>
          </a:p>
          <a:p>
            <a:r>
              <a:rPr lang="ru-RU" dirty="0"/>
              <a:t>злоупотребление влиянием в корыстных целях;</a:t>
            </a:r>
          </a:p>
          <a:p>
            <a:r>
              <a:rPr lang="ru-RU" dirty="0"/>
              <a:t>злоупотребление служебным положением;</a:t>
            </a:r>
          </a:p>
          <a:p>
            <a:r>
              <a:rPr lang="ru-RU" dirty="0"/>
              <a:t>незаконное обогащение публичного должностного лица;</a:t>
            </a:r>
          </a:p>
          <a:p>
            <a:r>
              <a:rPr lang="ru-RU" dirty="0"/>
              <a:t>подкуп и хищение в частном секторе;</a:t>
            </a:r>
          </a:p>
          <a:p>
            <a:r>
              <a:rPr lang="ru-RU" dirty="0"/>
              <a:t>отмывание доходов от преступлений;</a:t>
            </a:r>
          </a:p>
          <a:p>
            <a:r>
              <a:rPr lang="ru-RU" dirty="0"/>
              <a:t>воспрепятствование осуществлению правосудия.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39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3"/>
            <a:ext cx="8229600" cy="280831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общем виде под </a:t>
            </a:r>
            <a:r>
              <a:rPr lang="ru-RU" dirty="0">
                <a:solidFill>
                  <a:srgbClr val="C00000"/>
                </a:solidFill>
              </a:rPr>
              <a:t>коррупцией </a:t>
            </a:r>
            <a:r>
              <a:rPr lang="ru-RU" dirty="0"/>
              <a:t>понимают использование должностным лицом своих властных полномочий и доверенных ему прав в целях личной выгоды, противоречащее установленным правилам.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679107"/>
            <a:ext cx="424847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3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b="1" dirty="0">
                <a:solidFill>
                  <a:srgbClr val="C00000"/>
                </a:solidFill>
              </a:rPr>
              <a:t>Юридические признаки коррупции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обязательный субъект коррупционных отношений </a:t>
            </a:r>
            <a:r>
              <a:rPr lang="ru-RU" sz="2000" b="1" dirty="0"/>
              <a:t>– должностное лицо либо лицо, приравненное к нему, уполномоченное на выполнение государственных функций;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корыстная цель </a:t>
            </a:r>
            <a:r>
              <a:rPr lang="ru-RU" sz="2000" b="1" dirty="0"/>
              <a:t>– противоправное получение для себя либо своих близких родственников имущественных или неимущественных благ, льгот и преимуществ в результате выполнения (невыполнения) действий по службе либо за обещание выполнить (не выполнить) чего-либо в будущем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умышленная вина, корыстная или иная заинтересованность </a:t>
            </a:r>
            <a:r>
              <a:rPr lang="ru-RU" sz="2000" b="1" dirty="0"/>
              <a:t>субъектов коррупционных отношений;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действие или бездействие </a:t>
            </a:r>
            <a:r>
              <a:rPr lang="ru-RU" sz="2000" b="1" dirty="0"/>
              <a:t>– использование лицом, уполномоченным на выполнение государством, либо лицом, приравненным к нему, вопреки интересам своего служебного положения и связанных с ним возможностей либо авторитета организации, в которой он служит.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0826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716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Факторы коррупции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15370" cy="928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+mj-lt"/>
                <a:cs typeface="Times New Roman" pitchFamily="18" charset="0"/>
              </a:rPr>
              <a:t>Экономические</a:t>
            </a:r>
            <a:endParaRPr lang="ru-RU" sz="36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14818"/>
            <a:ext cx="8215370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Правовые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286388"/>
            <a:ext cx="8215370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Моральные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928926" y="1643050"/>
            <a:ext cx="484632" cy="5715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643702" y="1643050"/>
            <a:ext cx="484632" cy="5715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286124"/>
            <a:ext cx="8215370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Политические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Признаки коррупции как социального 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обеспечение экономического господства представителей коррумпированной элиты путем применения нелегитимных методов управления;</a:t>
            </a:r>
          </a:p>
          <a:p>
            <a:r>
              <a:rPr lang="ru-RU" dirty="0"/>
              <a:t>нежелание коррумпированной элиты отстаивать и защищать конституционные интересы граждан; </a:t>
            </a:r>
          </a:p>
          <a:p>
            <a:r>
              <a:rPr lang="ru-RU" dirty="0"/>
              <a:t>использование коррумпированными чиновниками неформальных отношений, создающих условия для укрепления коррумпированного потенциала;</a:t>
            </a:r>
          </a:p>
          <a:p>
            <a:r>
              <a:rPr lang="ru-RU" dirty="0"/>
              <a:t>накопление коррупционерами материальных благ незаконным путем; </a:t>
            </a:r>
          </a:p>
          <a:p>
            <a:r>
              <a:rPr lang="ru-RU" dirty="0"/>
              <a:t>незаконное распределение коррупционными структурами материальных ресурсов 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62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96752"/>
            <a:ext cx="8496944" cy="2088232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1. СОСТОЯНИЕ КОРРУПЦИИ В СОВРЕМЕННОЙ РОССИИ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284984"/>
            <a:ext cx="576064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3"/>
            <a:ext cx="8363272" cy="316835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Социальная сущность </a:t>
            </a:r>
            <a:r>
              <a:rPr lang="ru-RU" sz="2800" dirty="0"/>
              <a:t>коррупции состоит в том, что она паразитирует в общественных отношениях, разрушает законы в обществе и государстве, что приводит к неэффективной работе государственного механизма управления и снижению уровня эффективности во взаимодействии личности, общества и государства.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93096"/>
            <a:ext cx="849694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Следовательно, коррупция представляет угрозу функционированию системы государственного управления, верховенству закона, конституционным правам граждан.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923928" y="3645024"/>
            <a:ext cx="936104" cy="8132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6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>
                <a:solidFill>
                  <a:srgbClr val="C00000"/>
                </a:solidFill>
              </a:rPr>
              <a:t>Сущностная характеристика коррупции проявляется в: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3400" b="1" dirty="0"/>
              <a:t>негативном влиянии на уровень эффективности функционирования политической системы государства, гражданского мира, на формирование национального согласия и стабильности;</a:t>
            </a:r>
          </a:p>
          <a:p>
            <a:r>
              <a:rPr lang="ru-RU" sz="3400" b="1" dirty="0"/>
              <a:t>посягательстве на жизненно важные интересы личности, общества и государства, подлежащие защите от внутренних и внешних угроз;</a:t>
            </a:r>
          </a:p>
          <a:p>
            <a:r>
              <a:rPr lang="ru-RU" sz="3400" b="1" dirty="0"/>
              <a:t>сокращении условий для полноценного духовного развития, поддержания здорового нравственного потенциала граждан, сохранения культурного наследия и укрепления тради­ционных ценностей общества;</a:t>
            </a:r>
          </a:p>
          <a:p>
            <a:r>
              <a:rPr lang="ru-RU" sz="3400" b="1" dirty="0"/>
              <a:t>разрушении государственно-правовых механизмов, создающих правовые основы защиты национальных интересов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374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Социальные последствия коррупции и ее общественная опасность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609329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b="1" dirty="0"/>
              <a:t>повышается ее негативное влияние на демократические процессы</a:t>
            </a:r>
          </a:p>
          <a:p>
            <a:r>
              <a:rPr lang="ru-RU" b="1" dirty="0"/>
              <a:t>увеличивается отток за рубеж высококвалифицированных кадров</a:t>
            </a:r>
          </a:p>
          <a:p>
            <a:r>
              <a:rPr lang="ru-RU" b="1" dirty="0"/>
              <a:t>повышается уровень криминализации общества, растет число тяжких преступлений</a:t>
            </a:r>
          </a:p>
          <a:p>
            <a:r>
              <a:rPr lang="ru-RU" b="1" dirty="0"/>
              <a:t>обостряется обстановка в социальной сфере, что приводит к социальным конфликтам</a:t>
            </a:r>
          </a:p>
          <a:p>
            <a:r>
              <a:rPr lang="ru-RU" b="1" dirty="0"/>
              <a:t>разрушается система государственного управления </a:t>
            </a:r>
          </a:p>
          <a:p>
            <a:r>
              <a:rPr lang="ru-RU" b="1" dirty="0"/>
              <a:t>быстрыми темпами увеличиваются объемы нелегальной торговли и незаконных услуг</a:t>
            </a:r>
          </a:p>
          <a:p>
            <a:r>
              <a:rPr lang="ru-RU" b="1" dirty="0"/>
              <a:t>расширяются и совершенствуются механизмы вывоза капитала за границу</a:t>
            </a:r>
          </a:p>
          <a:p>
            <a:r>
              <a:rPr lang="ru-RU" b="1" dirty="0"/>
              <a:t>расширяются угрозы экономической безопасности, что приводит к разбалансированию системы управления экономикой</a:t>
            </a:r>
          </a:p>
          <a:p>
            <a:r>
              <a:rPr lang="ru-RU" b="1" dirty="0"/>
              <a:t>растут возможности для легализации материальных ценностей, приобретённых преступным путём</a:t>
            </a:r>
          </a:p>
          <a:p>
            <a:r>
              <a:rPr lang="ru-RU" b="1" dirty="0"/>
              <a:t>создаются условия для захвата отдельных отраслей промышленности, объектов финансово-экономической системы и т.д.</a:t>
            </a:r>
          </a:p>
          <a:p>
            <a:r>
              <a:rPr lang="ru-RU" b="1" dirty="0"/>
              <a:t>обостряется конфликт между субъектом и объектом системы государственного управления, что приводит к краху структур власти, и т.д.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32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50371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Индекс восприятия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15841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err="1"/>
              <a:t>И́ндекс</a:t>
            </a:r>
            <a:r>
              <a:rPr lang="ru-RU" sz="2000" b="1" dirty="0"/>
              <a:t> </a:t>
            </a:r>
            <a:r>
              <a:rPr lang="ru-RU" sz="2000" b="1" dirty="0" err="1"/>
              <a:t>восприя́тия</a:t>
            </a:r>
            <a:r>
              <a:rPr lang="ru-RU" sz="2000" b="1" dirty="0"/>
              <a:t> </a:t>
            </a:r>
            <a:r>
              <a:rPr lang="ru-RU" sz="2000" b="1" dirty="0" err="1"/>
              <a:t>корру́пции</a:t>
            </a:r>
            <a:r>
              <a:rPr lang="ru-RU" sz="2000" b="1" dirty="0"/>
              <a:t> (англ. </a:t>
            </a:r>
            <a:r>
              <a:rPr lang="ru-RU" sz="2000" b="1" dirty="0" err="1"/>
              <a:t>Corruption</a:t>
            </a:r>
            <a:r>
              <a:rPr lang="ru-RU" sz="2000" b="1" dirty="0"/>
              <a:t> </a:t>
            </a:r>
            <a:r>
              <a:rPr lang="ru-RU" sz="2000" b="1" dirty="0" err="1"/>
              <a:t>Perceptions</a:t>
            </a:r>
            <a:r>
              <a:rPr lang="ru-RU" sz="2000" b="1" dirty="0"/>
              <a:t> </a:t>
            </a:r>
            <a:r>
              <a:rPr lang="ru-RU" sz="2000" b="1" dirty="0" err="1"/>
              <a:t>Index</a:t>
            </a:r>
            <a:r>
              <a:rPr lang="ru-RU" sz="2000" b="1" dirty="0"/>
              <a:t>, CPI) — показатель, отражающий оценку уровня восприятия коррупции аналитиками и предпринимателями по </a:t>
            </a:r>
            <a:r>
              <a:rPr lang="ru-RU" sz="2000" b="1" dirty="0" err="1"/>
              <a:t>стобалльной</a:t>
            </a:r>
            <a:r>
              <a:rPr lang="ru-RU" sz="2000" b="1" dirty="0"/>
              <a:t> шкале. Составляется международной неправительственной организацией «</a:t>
            </a:r>
            <a:r>
              <a:rPr lang="ru-RU" sz="2000" b="1" dirty="0" err="1"/>
              <a:t>Transparency</a:t>
            </a:r>
            <a:r>
              <a:rPr lang="ru-RU" sz="2000" b="1" dirty="0"/>
              <a:t> </a:t>
            </a:r>
            <a:r>
              <a:rPr lang="ru-RU" sz="2000" b="1" dirty="0" err="1"/>
              <a:t>International</a:t>
            </a:r>
            <a:r>
              <a:rPr lang="ru-RU" sz="2000" b="1" dirty="0"/>
              <a:t>» ежегодно с 1995 года. Индекс представляет собой оценку от 0 (максимальный уровень коррупции) до 100 (отсутствие коррупции)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Россия в рейтинге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16195"/>
              </p:ext>
            </p:extLst>
          </p:nvPr>
        </p:nvGraphicFramePr>
        <p:xfrm>
          <a:off x="611560" y="1125539"/>
          <a:ext cx="8075241" cy="3811542"/>
        </p:xfrm>
        <a:graphic>
          <a:graphicData uri="http://schemas.openxmlformats.org/drawingml/2006/table">
            <a:tbl>
              <a:tblPr/>
              <a:tblGrid>
                <a:gridCol w="269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год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баллы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место/из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0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Новая система расчёта с 2012 года по 100-бальной шкале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2012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28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133/176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2013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28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127/177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2014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27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136/174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2015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29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119/168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2016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131/176</a:t>
                      </a:r>
                    </a:p>
                  </a:txBody>
                  <a:tcPr marL="56825" marR="56825" marT="28413" marB="284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27584" y="5138608"/>
            <a:ext cx="518457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Близкий результат показали такие страны, как Украина, Иран, Казахстан, Непал, Гватемала, Ливан, Нигерия, Папуа-Новая Гвинея.  Лидирующие позиции у Дании, Новой Зеландии, Финляндии и Швеции.</a:t>
            </a:r>
          </a:p>
        </p:txBody>
      </p:sp>
    </p:spTree>
    <p:extLst>
      <p:ext uri="{BB962C8B-B14F-4D97-AF65-F5344CB8AC3E}">
        <p14:creationId xmlns:p14="http://schemas.microsoft.com/office/powerpoint/2010/main" val="358290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Председатель Национального антикоррупционного комитета Кирилл Кабанов заявил, что «объем коррупционного рынка в России составляет 300 миллиардов долларов в год» («Vesti.ru»). Это 20 % ВВП России. </a:t>
            </a:r>
          </a:p>
          <a:p>
            <a:r>
              <a:rPr lang="ru-RU" dirty="0"/>
              <a:t>Есть и другие оценки: в докладе антикоррупционной общественной приемной «Чистые руки» говорится, что «коррупционный оборот в России составляет около 50% ВВП, что практически соответствует данным Всемирного банка - 48% ВВП». </a:t>
            </a:r>
          </a:p>
        </p:txBody>
      </p:sp>
    </p:spTree>
    <p:extLst>
      <p:ext uri="{BB962C8B-B14F-4D97-AF65-F5344CB8AC3E}">
        <p14:creationId xmlns:p14="http://schemas.microsoft.com/office/powerpoint/2010/main" val="233547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9412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Данные социологических опросов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TI-Russia </a:t>
            </a:r>
            <a:r>
              <a:rPr lang="ru-RU" sz="2800" b="1" dirty="0">
                <a:solidFill>
                  <a:srgbClr val="C00000"/>
                </a:solidFill>
              </a:rPr>
              <a:t>и Фонда ИНДЕМ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/>
              <a:t>каждый второй россиянин (53%) признает, что у него есть личный опыт дачи взяток для решения своих проблем, причем 19% делают это часто, 34% - изредка. 45% респондентов указывают, что им никогда не приходилось делать этого. </a:t>
            </a:r>
          </a:p>
          <a:p>
            <a:r>
              <a:rPr lang="ru-RU" sz="2400" dirty="0"/>
              <a:t>россияне 25-44 лет дают взятки чаще (61-64%), чем молодежь (53%) и люди старшего возраста (52% в группе 45-59 лет и 35% в группе 60 лет и старше). </a:t>
            </a:r>
          </a:p>
          <a:p>
            <a:r>
              <a:rPr lang="ru-RU" sz="2400" dirty="0"/>
              <a:t>Состоятельные россияне платят реже бедняков, и их выплаты специалисты называют «взятками комфорта»: они просто ускоряют процессы и облегчают себе жизнь, чтобы не стоять в очередях в разных ведомствах и предпочитают «решить вопрос на месте». </a:t>
            </a:r>
          </a:p>
        </p:txBody>
      </p:sp>
    </p:spTree>
    <p:extLst>
      <p:ext uri="{BB962C8B-B14F-4D97-AF65-F5344CB8AC3E}">
        <p14:creationId xmlns:p14="http://schemas.microsoft.com/office/powerpoint/2010/main" val="263689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Данные социологических опросов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TI-Russia </a:t>
            </a:r>
            <a:r>
              <a:rPr lang="ru-RU" sz="2800" b="1" dirty="0">
                <a:solidFill>
                  <a:srgbClr val="C00000"/>
                </a:solidFill>
              </a:rPr>
              <a:t>и Фонда ИНДЕМ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r>
              <a:rPr lang="ru-RU" sz="7200" dirty="0"/>
              <a:t>Представители среднего класса платят реже других. С одной стороны, у них достаточно знаний и культуры, чтобы не давать всем подряд за выживание. С другой стороны, чтобы платить «за комфорт», еще не хватает денег. </a:t>
            </a:r>
          </a:p>
          <a:p>
            <a:r>
              <a:rPr lang="ru-RU" sz="7200" dirty="0"/>
              <a:t>Среди сфер, в наибольшей мере пораженных коррупцией, россияне называют местные органы власти (31%), ГИБДД (30%), полицию (22%), федеральное правительство (20%), крупный бизнес (16%), судебную систему (14%). Абсолютным рекордсменом по коррупции на протяжении многих лет остаются правоохранительные органы. </a:t>
            </a:r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87576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Данные социологических опросов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TI-Russia </a:t>
            </a:r>
            <a:r>
              <a:rPr lang="ru-RU" sz="2800" b="1" dirty="0">
                <a:solidFill>
                  <a:srgbClr val="C00000"/>
                </a:solidFill>
              </a:rPr>
              <a:t>и Фонда ИНДЕМ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9600" dirty="0"/>
              <a:t>Небогатые сталкиваются с мздоимством силовиков несколько реже - 26%, средний класс платит им еще меньше - 17%. Второе место по стяжательству занимают органы образования. От 11 до 19% респондентов хотя бы раз платили «налог на обучение». Замыкает тройку система здравоохранения. Кроме того, опрашиваемые указывали на высокий уровень взяточничества в судах и регистрационных органах, в налоговой службе, в сфере ЖКХ и т.д. При это большинство </a:t>
            </a:r>
            <a:r>
              <a:rPr lang="ru-RU" sz="9600" dirty="0" err="1"/>
              <a:t>россиян_убеждены</a:t>
            </a:r>
            <a:r>
              <a:rPr lang="ru-RU" sz="9600" dirty="0"/>
              <a:t>: коррупция в перспективе не уменьшится, а вырастет ещё больше.</a:t>
            </a:r>
          </a:p>
          <a:p>
            <a:pPr marL="0" indent="0" algn="just">
              <a:buNone/>
            </a:pPr>
            <a:r>
              <a:rPr lang="ru-RU" sz="9600" dirty="0"/>
              <a:t> </a:t>
            </a:r>
            <a:r>
              <a:rPr lang="ru-RU" sz="9600" b="1" i="1" dirty="0"/>
              <a:t>Таким образом, коррупция является привычной составляющей для всех социальных слоев. </a:t>
            </a:r>
          </a:p>
          <a:p>
            <a:pPr algn="just"/>
            <a:endParaRPr lang="ru-RU" sz="7200" b="1" i="1" dirty="0"/>
          </a:p>
        </p:txBody>
      </p:sp>
    </p:spTree>
    <p:extLst>
      <p:ext uri="{BB962C8B-B14F-4D97-AF65-F5344CB8AC3E}">
        <p14:creationId xmlns:p14="http://schemas.microsoft.com/office/powerpoint/2010/main" val="816878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1341</Words>
  <Application>Microsoft Office PowerPoint</Application>
  <PresentationFormat>Экран (4:3)</PresentationFormat>
  <Paragraphs>110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Индекс восприятия коррупции</vt:lpstr>
      <vt:lpstr>Презентация PowerPoint</vt:lpstr>
      <vt:lpstr>Россия в рейтинге</vt:lpstr>
      <vt:lpstr>Презентация PowerPoint</vt:lpstr>
      <vt:lpstr>Данные социологических опросов  TI-Russia и Фонда ИНДЕМ</vt:lpstr>
      <vt:lpstr>Данные социологических опросов  TI-Russia и Фонда ИНДЕМ</vt:lpstr>
      <vt:lpstr>Данные социологических опросов  TI-Russia и Фонда ИНДЕМ</vt:lpstr>
      <vt:lpstr>Области деятельности, наиболее подверженные коррупции</vt:lpstr>
      <vt:lpstr>Сферы деятельности, в наибольшей степени подверженные коррупции</vt:lpstr>
      <vt:lpstr>Сферы деятельности, в наибольшей степени подверженные коррупции</vt:lpstr>
      <vt:lpstr>Презентация PowerPoint</vt:lpstr>
      <vt:lpstr>Презентация PowerPoint</vt:lpstr>
      <vt:lpstr> Проявления коррупции по Конвенции ООН </vt:lpstr>
      <vt:lpstr>Презентация PowerPoint</vt:lpstr>
      <vt:lpstr> Юридические признаки коррупции  </vt:lpstr>
      <vt:lpstr>Факторы коррупции</vt:lpstr>
      <vt:lpstr>Признаки коррупции как социального явления</vt:lpstr>
      <vt:lpstr>Презентация PowerPoint</vt:lpstr>
      <vt:lpstr> Сущностная характеристика коррупции проявляется в:  </vt:lpstr>
      <vt:lpstr>Социальные последствия коррупции и ее общественная опасность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2013-11-13T18:09:22Z</dcterms:created>
  <dcterms:modified xsi:type="dcterms:W3CDTF">2020-09-10T01:05:58Z</dcterms:modified>
</cp:coreProperties>
</file>